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0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16BD9D13-D03B-0A51-12E4-D13C104D1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5" y="96838"/>
            <a:ext cx="2085975" cy="9334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F3E96A-3475-D835-A416-0D4DC6233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2425" y="92099"/>
            <a:ext cx="1356374" cy="11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3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54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E014AA6-C08F-C5B6-17B5-1CB352BBC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20" y="178229"/>
            <a:ext cx="2085975" cy="9334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251802-C649-A023-80E6-A667BCCE1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6470" y="122326"/>
            <a:ext cx="1356374" cy="11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1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48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6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31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4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58DEC0-314A-43CA-A226-0BE6537CC194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27E62A-EBB5-44A0-ADB7-FC3312FD2A9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4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B96A9-DF0B-F3EA-50B8-1CEF6DB95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56096"/>
            <a:ext cx="10058400" cy="201986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Nacional De  Síndromes Gripais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657BE6-4397-E425-80CB-944329465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1682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B572E9-5BC4-DB16-5AAF-3FBD1CBF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55" y="1856935"/>
            <a:ext cx="11282289" cy="44619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74EFB04-77D3-5E97-83F5-F2606C36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177DDD-BB0A-4033-9696-DD5A90FD9E2C}"/>
              </a:ext>
            </a:extLst>
          </p:cNvPr>
          <p:cNvSpPr txBox="1"/>
          <p:nvPr/>
        </p:nvSpPr>
        <p:spPr>
          <a:xfrm>
            <a:off x="5834489" y="648866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/>
              <a:t>Fonte: https://gisaid.org/</a:t>
            </a:r>
          </a:p>
        </p:txBody>
      </p:sp>
    </p:spTree>
    <p:extLst>
      <p:ext uri="{BB962C8B-B14F-4D97-AF65-F5344CB8AC3E}">
        <p14:creationId xmlns:p14="http://schemas.microsoft.com/office/powerpoint/2010/main" val="23726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9699B9C-6EA0-B080-88FB-0C53B83C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F8BB83-043A-7DC3-4109-460C9099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5" y="1871003"/>
            <a:ext cx="5969464" cy="4242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B69FA15-8FA2-F6A1-1739-4E3EEEFFB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340" y="1428608"/>
            <a:ext cx="43338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22DB54-4CAE-4042-54AE-ACD6286D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90C196-1D16-7E88-0043-A814BED5CD87}"/>
              </a:ext>
            </a:extLst>
          </p:cNvPr>
          <p:cNvSpPr/>
          <p:nvPr/>
        </p:nvSpPr>
        <p:spPr>
          <a:xfrm>
            <a:off x="1024855" y="1991009"/>
            <a:ext cx="79933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FiraSans-Book"/>
              </a:rPr>
              <a:t>SARS CoV2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latin typeface="FiraSans-Book"/>
              </a:rPr>
              <a:t>Betacoronavírus</a:t>
            </a:r>
            <a:r>
              <a:rPr lang="pt-BR" dirty="0">
                <a:latin typeface="FiraSans-Book"/>
              </a:rPr>
              <a:t> descoberto em amostras de lavado </a:t>
            </a:r>
            <a:r>
              <a:rPr lang="pt-BR" dirty="0" err="1">
                <a:latin typeface="FiraSans-Book"/>
              </a:rPr>
              <a:t>broncoalveolar</a:t>
            </a:r>
            <a:r>
              <a:rPr lang="pt-BR" dirty="0">
                <a:latin typeface="FiraSans-Book"/>
              </a:rPr>
              <a:t> obtidas nos</a:t>
            </a:r>
          </a:p>
          <a:p>
            <a:r>
              <a:rPr lang="pt-BR" dirty="0">
                <a:latin typeface="FiraSans-Book"/>
              </a:rPr>
              <a:t>núcleos de pacientes com pneumonia de causa desconhecida na cidade de Wuhan, província de</a:t>
            </a:r>
          </a:p>
          <a:p>
            <a:r>
              <a:rPr lang="pt-BR" dirty="0" err="1">
                <a:latin typeface="FiraSans-Book"/>
              </a:rPr>
              <a:t>Hubei</a:t>
            </a:r>
            <a:r>
              <a:rPr lang="pt-BR" dirty="0">
                <a:latin typeface="FiraSans-Book"/>
              </a:rPr>
              <a:t>, China, em dezembro de 2019. </a:t>
            </a:r>
            <a:endParaRPr lang="pt-BR" i="1" dirty="0">
              <a:latin typeface="FiraSans-BookItal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FiraSans-Book"/>
              </a:rPr>
              <a:t>Outros coronavírus responsáveis por infectar os seres humanos : 229E, HKU1, NL63,OC43, MERS </a:t>
            </a:r>
            <a:r>
              <a:rPr lang="pt-BR" dirty="0" err="1">
                <a:latin typeface="FiraSans-Book"/>
              </a:rPr>
              <a:t>CoV</a:t>
            </a:r>
            <a:r>
              <a:rPr lang="pt-BR" dirty="0">
                <a:latin typeface="FiraSans-Book"/>
              </a:rPr>
              <a:t> e SARS </a:t>
            </a:r>
            <a:r>
              <a:rPr lang="pt-BR" dirty="0" err="1">
                <a:latin typeface="FiraSans-Book"/>
              </a:rPr>
              <a:t>CoV</a:t>
            </a:r>
            <a:endParaRPr lang="pt-BR" dirty="0">
              <a:latin typeface="FiraSans-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FiraSans-Book"/>
              </a:rPr>
              <a:t>Transmissão por Gotículas Respiratórias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FiraSans-Book"/>
              </a:rPr>
              <a:t>Incubação 1 a 14 dias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17BCE1-B20C-81A3-D2DC-2A9167E4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94" y="2567432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74EFB04-77D3-5E97-83F5-F2606C36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10CF69-D55A-448D-E42C-714D53CE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5" y="1883699"/>
            <a:ext cx="11823510" cy="44397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452C481-50D5-122A-3160-EA2AD5317E97}"/>
              </a:ext>
            </a:extLst>
          </p:cNvPr>
          <p:cNvSpPr txBox="1"/>
          <p:nvPr/>
        </p:nvSpPr>
        <p:spPr>
          <a:xfrm>
            <a:off x="7004714" y="648866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https://www.genomahcov.fiocruz.br/dashboard-pt/</a:t>
            </a:r>
          </a:p>
        </p:txBody>
      </p:sp>
    </p:spTree>
    <p:extLst>
      <p:ext uri="{BB962C8B-B14F-4D97-AF65-F5344CB8AC3E}">
        <p14:creationId xmlns:p14="http://schemas.microsoft.com/office/powerpoint/2010/main" val="153976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94F0DD5-32E3-5323-2424-F6B77155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F6BD90-BC84-9C70-A27B-4B0F08187109}"/>
              </a:ext>
            </a:extLst>
          </p:cNvPr>
          <p:cNvSpPr txBox="1"/>
          <p:nvPr/>
        </p:nvSpPr>
        <p:spPr>
          <a:xfrm>
            <a:off x="1192815" y="2274838"/>
            <a:ext cx="10058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Monitoramento das mudanças no vírus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Globalmente, sistemas foram estabelecidos e estão sendo fortalecidos para detectar “sinais” de potenciais </a:t>
            </a:r>
            <a:r>
              <a:rPr lang="pt-BR" dirty="0" err="1"/>
              <a:t>VOIs</a:t>
            </a:r>
            <a:r>
              <a:rPr lang="pt-BR" dirty="0"/>
              <a:t> ou </a:t>
            </a:r>
            <a:r>
              <a:rPr lang="pt-BR" dirty="0" err="1"/>
              <a:t>VOCs</a:t>
            </a:r>
            <a:r>
              <a:rPr lang="pt-BR" dirty="0"/>
              <a:t> e avaliá-los com base no risco representado à saúde pública global. As autoridades nacionais podem optar por designar outras variantes de interesse/preocupação local.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VOIs</a:t>
            </a:r>
            <a:r>
              <a:rPr lang="pt-BR" dirty="0"/>
              <a:t> (interesse) – comparada com a variante original há genoma com mutações que mudem o fenótipo do vírus causando clusters ou por avaliação da 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VOCs</a:t>
            </a:r>
            <a:r>
              <a:rPr lang="pt-BR" dirty="0"/>
              <a:t> (preocupação)– VOI considerando também transmissibilidade, virulência, apresentação clínica, eficácia das medidas sociais, vacinas e terapêuticas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6C073D-C87B-5B0C-8BEE-0E0500CD8EF5}"/>
              </a:ext>
            </a:extLst>
          </p:cNvPr>
          <p:cNvSpPr txBox="1"/>
          <p:nvPr/>
        </p:nvSpPr>
        <p:spPr>
          <a:xfrm>
            <a:off x="5967484" y="6488668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https://www.who.int/activities/tracking-SARS-CoV-2-variants</a:t>
            </a:r>
          </a:p>
        </p:txBody>
      </p:sp>
    </p:spTree>
    <p:extLst>
      <p:ext uri="{BB962C8B-B14F-4D97-AF65-F5344CB8AC3E}">
        <p14:creationId xmlns:p14="http://schemas.microsoft.com/office/powerpoint/2010/main" val="61067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866FD-2BE7-565D-162F-3C1B55B9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07783" cy="402336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Nota Técnica 14/2022 CGGRIPE/DEIDT/SVS/MS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Definição de SRAG – saturação de O2 para &lt; ou = 94%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Casos confirmados de COVID-19 – exclusão de encerramento por critério clínico, clínico-imagem, redução de clínico-epidemiológico para 07 dias, exclusão de exames sorológicos. Biologia Molecular deve ser priorizada em casos de SRAG.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Isolamento (sintomáticos ou assintomáticos)– 7 dias desde que afebril e com remissão de sintomas respiratórios</a:t>
            </a:r>
          </a:p>
          <a:p>
            <a:pPr marL="0" indent="0">
              <a:buNone/>
            </a:pPr>
            <a:r>
              <a:rPr lang="pt-BR" dirty="0"/>
              <a:t>                      5 dias com teste de </a:t>
            </a:r>
            <a:r>
              <a:rPr lang="pt-BR" b="1" dirty="0"/>
              <a:t>antígeno</a:t>
            </a:r>
            <a:r>
              <a:rPr lang="pt-BR" dirty="0"/>
              <a:t> ou </a:t>
            </a:r>
            <a:r>
              <a:rPr lang="pt-BR" b="1" dirty="0"/>
              <a:t>biologia molecular </a:t>
            </a:r>
            <a:r>
              <a:rPr lang="pt-BR" dirty="0"/>
              <a:t>negativos desde que afebril e com remissão de sintomas respiratórios</a:t>
            </a:r>
          </a:p>
          <a:p>
            <a:pPr marL="0" indent="0">
              <a:buNone/>
            </a:pPr>
            <a:r>
              <a:rPr lang="pt-BR" dirty="0"/>
              <a:t>                      SG leve sem confirmação suspensão desde que afebril e com remissão dos sintomas respiratórios há pelo menos 24 horas</a:t>
            </a:r>
          </a:p>
          <a:p>
            <a:pPr marL="0" indent="0">
              <a:buNone/>
            </a:pPr>
            <a:r>
              <a:rPr lang="pt-BR" dirty="0"/>
              <a:t>                        SRAG por COVID-19 ou imunossuprimidos – 20 dias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3002D9-0B2D-7AB5-3C95-35A42727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Atualização das orientações no âmbito da vigilância epidemiológica da COVID-19</a:t>
            </a:r>
          </a:p>
        </p:txBody>
      </p:sp>
    </p:spTree>
    <p:extLst>
      <p:ext uri="{BB962C8B-B14F-4D97-AF65-F5344CB8AC3E}">
        <p14:creationId xmlns:p14="http://schemas.microsoft.com/office/powerpoint/2010/main" val="1493712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F866FD-2BE7-565D-162F-3C1B55B9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07783" cy="4023360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Nota Técnica 14/2022 CGGRIPE/DEIDT/SVS/MS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Quarentena – Contatos assintomáticos não necessitam realizar quarentena, porém devem manter medidas de segurança por 10 dias a contar da data da última exposição com o caso confirmado de covid-19</a:t>
            </a:r>
          </a:p>
          <a:p>
            <a:pPr marL="0" indent="0">
              <a:buNone/>
            </a:pPr>
            <a:r>
              <a:rPr lang="pt-BR" dirty="0"/>
              <a:t>Utilizar máscara facial, preferencialmente cirúrgica ou PFF2/N95, em casa e em público; </a:t>
            </a:r>
          </a:p>
          <a:p>
            <a:pPr marL="0" indent="0">
              <a:buNone/>
            </a:pPr>
            <a:r>
              <a:rPr lang="pt-BR" dirty="0"/>
              <a:t>Auto monitorar os sinais e sintomas sugestivos de covid-19; </a:t>
            </a:r>
          </a:p>
          <a:p>
            <a:pPr marL="0" indent="0">
              <a:buNone/>
            </a:pPr>
            <a:r>
              <a:rPr lang="pt-BR" dirty="0"/>
              <a:t>Evitar contato com pessoas com fator de risco associado para covid-19 grave, em especial idosos, imunossuprimidos e pessoas com múltiplas comorbidades; </a:t>
            </a:r>
          </a:p>
          <a:p>
            <a:pPr marL="0" indent="0">
              <a:buNone/>
            </a:pPr>
            <a:r>
              <a:rPr lang="pt-BR" dirty="0"/>
              <a:t>Manter distância mínima de 1 metro das outras pessoas se estiver sem máscara; </a:t>
            </a:r>
          </a:p>
          <a:p>
            <a:pPr marL="0" indent="0">
              <a:buNone/>
            </a:pPr>
            <a:r>
              <a:rPr lang="pt-BR" dirty="0"/>
              <a:t>Evitar frequentar locais onde a máscara não possa ser utilizada durante todo o tempo, como restaurantes e bares; </a:t>
            </a:r>
          </a:p>
          <a:p>
            <a:pPr marL="0" indent="0">
              <a:buNone/>
            </a:pPr>
            <a:r>
              <a:rPr lang="pt-BR" dirty="0"/>
              <a:t> Evitar comer próximo a outras pessoas, tanto em casa como no trabalho. Caso o indivíduo apresente sinais e sintomas sugestivos de covid-19, deve iniciar o isolamento imediatamente (ver capítulo específico).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3002D9-0B2D-7AB5-3C95-35A42727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Atualização das orientações no âmbito da vigilância epidemiológica da COVID-19</a:t>
            </a:r>
          </a:p>
        </p:txBody>
      </p:sp>
    </p:spTree>
    <p:extLst>
      <p:ext uri="{BB962C8B-B14F-4D97-AF65-F5344CB8AC3E}">
        <p14:creationId xmlns:p14="http://schemas.microsoft.com/office/powerpoint/2010/main" val="281101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24715F4-06DA-78C6-13D6-08ACA439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Antiviral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Nirmatrelvir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/Ritonavir em pacientes com COVID-19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1510FB-D807-A328-A680-C44908C1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52171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Nota técnica 266/2022 – CGAFME/DAF/SCTIE/MS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Covid-19 com quadro clínico leve ou moderado (não requerer oxigênio suplementar) e estar entre o 1º e 5ºdia de sintomas </a:t>
            </a:r>
            <a:r>
              <a:rPr lang="pt-BR" b="1" dirty="0"/>
              <a:t>E</a:t>
            </a:r>
            <a:r>
              <a:rPr lang="pt-BR" dirty="0"/>
              <a:t> imunossuprimidos com idade maior ou igual 18 anos ou pessoas com idade maior ou igual 65 anos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Análise dos pacientes quanto a interações e contraindicações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7" name="Imagem 6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B77ECC0F-F941-7F16-228B-BC432E59F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54" y="1916318"/>
            <a:ext cx="2455740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7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3634D6-9A88-5778-4694-4F404168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cs typeface="Arial" panose="020B0604020202020204" pitchFamily="34" charset="0"/>
              </a:rPr>
              <a:t>Uso de Sistemas de Informação e o que aprendemos sobre a vigilância integrada da COVID-19, Influenza e </a:t>
            </a:r>
            <a:r>
              <a:rPr lang="pt-BR" sz="2000" dirty="0"/>
              <a:t>OVR</a:t>
            </a:r>
            <a:endParaRPr lang="pt-BR" sz="2000" dirty="0"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6D0771-6E0F-E038-FFB0-CA5E7DF63AAC}"/>
              </a:ext>
            </a:extLst>
          </p:cNvPr>
          <p:cNvSpPr txBox="1"/>
          <p:nvPr/>
        </p:nvSpPr>
        <p:spPr>
          <a:xfrm>
            <a:off x="1192815" y="2169569"/>
            <a:ext cx="6727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 para gerenciar pandemias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 que facilitem inserção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Vigilância de SG (casos leves)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Vigilância de SRAG Hospitalizados e óbitos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Vigilância Sentinela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Surtos de SG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SIM-P e SIM-A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Reinfecções</a:t>
            </a:r>
          </a:p>
        </p:txBody>
      </p:sp>
    </p:spTree>
    <p:extLst>
      <p:ext uri="{BB962C8B-B14F-4D97-AF65-F5344CB8AC3E}">
        <p14:creationId xmlns:p14="http://schemas.microsoft.com/office/powerpoint/2010/main" val="257327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D34096A-CB1A-7BE1-22BB-8E0FD26D31C6}"/>
              </a:ext>
            </a:extLst>
          </p:cNvPr>
          <p:cNvSpPr txBox="1"/>
          <p:nvPr/>
        </p:nvSpPr>
        <p:spPr>
          <a:xfrm>
            <a:off x="4531057" y="2854965"/>
            <a:ext cx="339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accent2"/>
                </a:solidFill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235347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C7DA3-DC99-5526-F6DF-0484B60B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Atualizações do INFOGRIPE durante a pandemia da COVID-19, como ferramenta de resposta a emergência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C605E6-ADDC-872E-1112-E42965EE7A6F}"/>
              </a:ext>
            </a:extLst>
          </p:cNvPr>
          <p:cNvSpPr txBox="1"/>
          <p:nvPr/>
        </p:nvSpPr>
        <p:spPr>
          <a:xfrm>
            <a:off x="1097281" y="2001444"/>
            <a:ext cx="672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Análise epidemiológica SRAG hospitalizada e óbito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Semanal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B59E23A-21D0-8F63-14D1-A03F3317A389}"/>
              </a:ext>
            </a:extLst>
          </p:cNvPr>
          <p:cNvSpPr txBox="1"/>
          <p:nvPr/>
        </p:nvSpPr>
        <p:spPr>
          <a:xfrm>
            <a:off x="1097281" y="2917564"/>
            <a:ext cx="10058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SE 47 </a:t>
            </a:r>
            <a:r>
              <a:rPr lang="pt-BR" dirty="0"/>
              <a:t>notificados 271.580 casos de SRAG, sendo 127.301 (46,9%) com resultado laboratorial positivo para algum vírus respiratório, 116.055 (42,7%) negativos, e ao menos 15.756 (5,8%) aguardando resultado laboratorial. </a:t>
            </a:r>
          </a:p>
          <a:p>
            <a:pPr algn="just"/>
            <a:r>
              <a:rPr lang="pt-BR" dirty="0"/>
              <a:t>Dentre os casos positivos do ano corrente, 5,0% são Influenza A, 0,2% Influenza B, 9,7% vírus sincicial respiratório (VSR), e 76,9% SARS-CoV-2 (COVID-19). Nas 4 últimas semanas epidemiológicas, a prevalência entre os casos positivos foi de 3,4% Influenza A, 0,1% Influenza B, 12,1% vírus sincicial respiratório, e 71,3% SARS-CoV-2 (COVID-19).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66B3961-F400-50AB-BECB-6247C45E9DFB}"/>
              </a:ext>
            </a:extLst>
          </p:cNvPr>
          <p:cNvSpPr txBox="1"/>
          <p:nvPr/>
        </p:nvSpPr>
        <p:spPr>
          <a:xfrm>
            <a:off x="1073507" y="5695732"/>
            <a:ext cx="11118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 </a:t>
            </a:r>
            <a:r>
              <a:rPr lang="pt-BR" sz="1600" dirty="0" err="1"/>
              <a:t>Infogripe</a:t>
            </a:r>
            <a:r>
              <a:rPr lang="pt-BR" sz="1600" dirty="0"/>
              <a:t>: disponível em https://portal.fiocruz.br/sites/portal.fiocruz.br/files/documentos_2/resumo_infogripe_2022_47.pdf </a:t>
            </a:r>
          </a:p>
        </p:txBody>
      </p:sp>
    </p:spTree>
    <p:extLst>
      <p:ext uri="{BB962C8B-B14F-4D97-AF65-F5344CB8AC3E}">
        <p14:creationId xmlns:p14="http://schemas.microsoft.com/office/powerpoint/2010/main" val="197091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9692116-5289-BBB3-D469-CAC3BC8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Atualizações do INFOGRIPE durante a pandemia da COVID-19, como ferramenta de resposta a emergência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2C98B7-CEED-A24C-3DBE-E29FBE5C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91" y="2278160"/>
            <a:ext cx="6686550" cy="27158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F26C919-6C48-AB8B-2030-B5A5A6B6CAEB}"/>
              </a:ext>
            </a:extLst>
          </p:cNvPr>
          <p:cNvSpPr txBox="1"/>
          <p:nvPr/>
        </p:nvSpPr>
        <p:spPr>
          <a:xfrm>
            <a:off x="1073507" y="5695732"/>
            <a:ext cx="11118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 </a:t>
            </a:r>
            <a:r>
              <a:rPr lang="pt-BR" sz="1600" dirty="0" err="1"/>
              <a:t>Infogripe</a:t>
            </a:r>
            <a:r>
              <a:rPr lang="pt-BR" sz="1600" dirty="0"/>
              <a:t>: disponível em https://portal.fiocruz.br/sites/portal.fiocruz.br/files/documentos_2/resumo_infogripe_2022_47.pdf </a:t>
            </a:r>
          </a:p>
        </p:txBody>
      </p:sp>
    </p:spTree>
    <p:extLst>
      <p:ext uri="{BB962C8B-B14F-4D97-AF65-F5344CB8AC3E}">
        <p14:creationId xmlns:p14="http://schemas.microsoft.com/office/powerpoint/2010/main" val="123450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BC6DD6D-C1C4-97F4-7C1D-5EE9D195CF5F}"/>
              </a:ext>
            </a:extLst>
          </p:cNvPr>
          <p:cNvSpPr txBox="1"/>
          <p:nvPr/>
        </p:nvSpPr>
        <p:spPr>
          <a:xfrm>
            <a:off x="1073507" y="6362599"/>
            <a:ext cx="11118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 </a:t>
            </a:r>
            <a:r>
              <a:rPr lang="pt-BR" sz="1600" dirty="0" err="1"/>
              <a:t>Infogripe</a:t>
            </a:r>
            <a:r>
              <a:rPr lang="pt-BR" sz="1600" dirty="0"/>
              <a:t>: disponível em https://portal.fiocruz.br/sites/portal.fiocruz.br/files/documentos_2/resumo_infogripe_2022_47.pdf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5790FD-EB67-E00F-4955-E4A4552D2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Atualizações do INFOGRIPE durante a pandemia da COVID-19, como ferramenta de resposta a emergência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3C73F0-937A-84E9-8A45-2D1FA5FF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774209"/>
            <a:ext cx="10162121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2F1A25-05F1-7F3D-6F50-BE080778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69BAF8-CE7E-4EC3-C780-30DF63C185C0}"/>
              </a:ext>
            </a:extLst>
          </p:cNvPr>
          <p:cNvSpPr txBox="1">
            <a:spLocks noChangeArrowheads="1"/>
          </p:cNvSpPr>
          <p:nvPr/>
        </p:nvSpPr>
        <p:spPr>
          <a:xfrm>
            <a:off x="1192815" y="1800367"/>
            <a:ext cx="10058400" cy="1843585"/>
          </a:xfrm>
          <a:prstGeom prst="rect">
            <a:avLst/>
          </a:prstGeom>
          <a:ln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400" dirty="0">
                <a:solidFill>
                  <a:schemeClr val="tx1"/>
                </a:solidFill>
              </a:rPr>
              <a:t>Hipócrates descreveu a primeira epidemia conhecida de influenza em 412 a C.</a:t>
            </a:r>
          </a:p>
          <a:p>
            <a:r>
              <a:rPr lang="pt-BR" altLang="pt-BR" sz="2400" dirty="0">
                <a:solidFill>
                  <a:schemeClr val="tx1"/>
                </a:solidFill>
              </a:rPr>
              <a:t>Numerosas epidemias ocorreram na Idade Média</a:t>
            </a:r>
          </a:p>
          <a:p>
            <a:r>
              <a:rPr lang="pt-BR" altLang="pt-BR" sz="2400" dirty="0">
                <a:solidFill>
                  <a:schemeClr val="tx1"/>
                </a:solidFill>
              </a:rPr>
              <a:t>Epidemias de influenza foram tabuladas desde 1173</a:t>
            </a:r>
          </a:p>
          <a:p>
            <a:endParaRPr lang="pt-BR" altLang="pt-BR" sz="24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89DC63-9F9C-CA29-EC8F-EC1849F4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815" y="3135573"/>
            <a:ext cx="99574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dirty="0">
                <a:latin typeface="+mn-lt"/>
              </a:rPr>
              <a:t>Pandemias mundiais (Influenza A)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	1918-19 : “Gripe Espanhola” H1N1 (introdução)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	1957-57 : “Gripe Asiática” H2N2 (troca de material genético)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	1968-69: “Gripe de Hong-Kong” H3N2 (troca de material genético)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      2009 : Gripe Suína H1N1 (mutação e introdução origem suína)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dirty="0">
                <a:latin typeface="+mn-lt"/>
              </a:rPr>
              <a:t>Surtos anuais Regionais ou Nacionais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	(Influenza A ou B)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dirty="0">
                <a:latin typeface="+mn-lt"/>
              </a:rPr>
              <a:t>Surtos locais, esporádicos</a:t>
            </a:r>
          </a:p>
          <a:p>
            <a:pPr eaLnBrk="1" hangingPunct="1">
              <a:spcBef>
                <a:spcPct val="20000"/>
              </a:spcBef>
            </a:pPr>
            <a:r>
              <a:rPr lang="pt-BR" altLang="pt-BR" dirty="0">
                <a:latin typeface="+mn-lt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endParaRPr lang="pt-BR" altLang="pt-BR" dirty="0"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pt-BR" alt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12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34E2D-5A85-1752-CE40-480C86ACA84D}"/>
              </a:ext>
            </a:extLst>
          </p:cNvPr>
          <p:cNvSpPr txBox="1">
            <a:spLocks noChangeArrowheads="1"/>
          </p:cNvSpPr>
          <p:nvPr/>
        </p:nvSpPr>
        <p:spPr>
          <a:xfrm>
            <a:off x="1097280" y="1846997"/>
            <a:ext cx="7391627" cy="4724400"/>
          </a:xfrm>
          <a:prstGeom prst="rect">
            <a:avLst/>
          </a:prstGeom>
          <a:ln/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/>
              <a:t>Descrito em 1933</a:t>
            </a:r>
          </a:p>
          <a:p>
            <a:r>
              <a:rPr lang="pt-BR" altLang="pt-BR"/>
              <a:t>Tipos principais</a:t>
            </a:r>
          </a:p>
          <a:p>
            <a:pPr>
              <a:buFontTx/>
              <a:buNone/>
            </a:pPr>
            <a:r>
              <a:rPr lang="pt-BR" altLang="pt-BR"/>
              <a:t>          A, B (mais importantes)</a:t>
            </a:r>
          </a:p>
          <a:p>
            <a:pPr>
              <a:buFontTx/>
              <a:buNone/>
            </a:pPr>
            <a:r>
              <a:rPr lang="pt-BR" altLang="pt-BR"/>
              <a:t>          C (casos esporádicos e surtos pequenos)</a:t>
            </a:r>
          </a:p>
          <a:p>
            <a:r>
              <a:rPr lang="pt-BR" altLang="pt-BR"/>
              <a:t>Influenza A</a:t>
            </a:r>
          </a:p>
          <a:p>
            <a:pPr>
              <a:buFontTx/>
              <a:buNone/>
            </a:pPr>
            <a:r>
              <a:rPr lang="pt-BR" altLang="pt-BR"/>
              <a:t>		Vários subtipos</a:t>
            </a:r>
          </a:p>
          <a:p>
            <a:pPr>
              <a:buFontTx/>
              <a:buNone/>
            </a:pPr>
            <a:r>
              <a:rPr lang="pt-BR" altLang="pt-BR"/>
              <a:t>		Circulação entre humanos H1N1 e H3N2</a:t>
            </a:r>
          </a:p>
          <a:p>
            <a:r>
              <a:rPr lang="pt-BR" altLang="pt-BR"/>
              <a:t>Influenza B e C</a:t>
            </a:r>
          </a:p>
          <a:p>
            <a:pPr>
              <a:buFontTx/>
              <a:buNone/>
            </a:pPr>
            <a:r>
              <a:rPr lang="pt-BR" altLang="pt-BR"/>
              <a:t>		Não tem subtipos</a:t>
            </a:r>
          </a:p>
          <a:p>
            <a:pPr>
              <a:buFontTx/>
              <a:buNone/>
            </a:pPr>
            <a:r>
              <a:rPr lang="pt-BR" altLang="pt-BR"/>
              <a:t>		Só circulam em humanos</a:t>
            </a:r>
          </a:p>
          <a:p>
            <a:r>
              <a:rPr lang="pt-BR" altLang="pt-BR"/>
              <a:t>Todos os tipos de vírus produzem casos</a:t>
            </a:r>
          </a:p>
          <a:p>
            <a:r>
              <a:rPr lang="pt-BR" altLang="pt-BR"/>
              <a:t>Somente influenza A produz pandemias</a:t>
            </a:r>
          </a:p>
          <a:p>
            <a:pPr>
              <a:buFontTx/>
              <a:buNone/>
            </a:pPr>
            <a:endParaRPr lang="pt-BR" altLang="pt-BR" dirty="0"/>
          </a:p>
        </p:txBody>
      </p:sp>
      <p:pic>
        <p:nvPicPr>
          <p:cNvPr id="5" name="Picture 5" descr="influenzafigure1.jpg (393×233)">
            <a:extLst>
              <a:ext uri="{FF2B5EF4-FFF2-40B4-BE49-F238E27FC236}">
                <a16:creationId xmlns:a16="http://schemas.microsoft.com/office/drawing/2014/main" id="{9AD4148B-B50B-C59A-72C6-7EA6A892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242625"/>
            <a:ext cx="3810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697F031-5162-6912-2A37-E81CED14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</p:spTree>
    <p:extLst>
      <p:ext uri="{BB962C8B-B14F-4D97-AF65-F5344CB8AC3E}">
        <p14:creationId xmlns:p14="http://schemas.microsoft.com/office/powerpoint/2010/main" val="327504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iclo-influenza-300x230.gif (300×230)">
            <a:extLst>
              <a:ext uri="{FF2B5EF4-FFF2-40B4-BE49-F238E27FC236}">
                <a16:creationId xmlns:a16="http://schemas.microsoft.com/office/drawing/2014/main" id="{777BD344-F70E-BBD0-AA0F-7720C44F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15" y="2001672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77637FD-E4C0-8DAC-0EC6-824A6FE0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7A542D-51CF-C15C-1131-27CAD6419630}"/>
              </a:ext>
            </a:extLst>
          </p:cNvPr>
          <p:cNvSpPr txBox="1"/>
          <p:nvPr/>
        </p:nvSpPr>
        <p:spPr>
          <a:xfrm>
            <a:off x="6417860" y="2350683"/>
            <a:ext cx="6093724" cy="140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indent="0" eaLnBrk="1" hangingPunct="1">
              <a:lnSpc>
                <a:spcPts val="255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Hemaglutinina – Vacinas induzem anticorpos para bloqueio </a:t>
            </a:r>
          </a:p>
          <a:p>
            <a:pPr marL="12700" indent="0" eaLnBrk="1" hangingPunct="1">
              <a:lnSpc>
                <a:spcPts val="255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 eaLnBrk="1" hangingPunct="1">
              <a:lnSpc>
                <a:spcPts val="2550"/>
              </a:lnSpc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indent="0" eaLnBrk="1" hangingPunct="1">
              <a:lnSpc>
                <a:spcPts val="255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Neuraminidase</a:t>
            </a:r>
            <a:r>
              <a:rPr lang="pt-BR" alt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– Antivirais</a:t>
            </a:r>
          </a:p>
        </p:txBody>
      </p:sp>
    </p:spTree>
    <p:extLst>
      <p:ext uri="{BB962C8B-B14F-4D97-AF65-F5344CB8AC3E}">
        <p14:creationId xmlns:p14="http://schemas.microsoft.com/office/powerpoint/2010/main" val="16024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05F5D9D-F22E-AB00-1A3F-9C65F1C4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31497DC-59B6-D030-A556-FCB7B10E1095}"/>
              </a:ext>
            </a:extLst>
          </p:cNvPr>
          <p:cNvSpPr txBox="1">
            <a:spLocks/>
          </p:cNvSpPr>
          <p:nvPr/>
        </p:nvSpPr>
        <p:spPr>
          <a:xfrm>
            <a:off x="1192815" y="1857375"/>
            <a:ext cx="10407782" cy="3874685"/>
          </a:xfrm>
          <a:prstGeom prst="rect">
            <a:avLst/>
          </a:prstGeom>
          <a:ln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sz="2400" b="1" dirty="0"/>
              <a:t>Como se originam as Pandemias</a:t>
            </a:r>
          </a:p>
          <a:p>
            <a:r>
              <a:rPr lang="pt-BR" altLang="pt-BR" sz="2400" dirty="0"/>
              <a:t>Emergência de vírus  Influenza A com subtipo  de hemaglutininas diferente das cepas circulantes em humanos  nos anos procedentes</a:t>
            </a:r>
          </a:p>
          <a:p>
            <a:r>
              <a:rPr lang="pt-BR" altLang="pt-BR" sz="2400" dirty="0"/>
              <a:t>Pode ou não haver mudanças da </a:t>
            </a:r>
            <a:r>
              <a:rPr lang="pt-BR" altLang="pt-BR" sz="2400" dirty="0" err="1"/>
              <a:t>neuraminidase</a:t>
            </a:r>
            <a:endParaRPr lang="pt-BR" altLang="pt-BR" sz="2400" dirty="0"/>
          </a:p>
          <a:p>
            <a:r>
              <a:rPr lang="pt-BR" altLang="pt-BR" sz="2400" dirty="0"/>
              <a:t>Alta proporção de suscetíveis para o novo vírus</a:t>
            </a:r>
          </a:p>
          <a:p>
            <a:r>
              <a:rPr lang="pt-BR" altLang="pt-BR" sz="2400" dirty="0"/>
              <a:t>Alta transmissibilidade</a:t>
            </a:r>
          </a:p>
          <a:p>
            <a:r>
              <a:rPr lang="pt-BR" altLang="pt-BR" sz="2400" dirty="0"/>
              <a:t>Recombinação genética entre vírus humanos e animais</a:t>
            </a:r>
          </a:p>
          <a:p>
            <a:pPr>
              <a:buFontTx/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7430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05F5D9D-F22E-AB00-1A3F-9C65F1C4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815" y="326124"/>
            <a:ext cx="10058400" cy="1325563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Vigilância Genômica FLU e SARS CoV2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17D79B8D-C928-0727-B748-ACAA776F322B}"/>
              </a:ext>
            </a:extLst>
          </p:cNvPr>
          <p:cNvSpPr txBox="1">
            <a:spLocks/>
          </p:cNvSpPr>
          <p:nvPr/>
        </p:nvSpPr>
        <p:spPr>
          <a:xfrm>
            <a:off x="1083633" y="2236017"/>
            <a:ext cx="9826388" cy="3221843"/>
          </a:xfrm>
          <a:prstGeom prst="rect">
            <a:avLst/>
          </a:prstGeom>
          <a:ln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altLang="pt-BR" sz="2400" dirty="0"/>
              <a:t>Vigilância </a:t>
            </a:r>
            <a:r>
              <a:rPr lang="pt-BR" altLang="pt-BR" sz="2400" dirty="0" err="1"/>
              <a:t>virológica</a:t>
            </a:r>
            <a:r>
              <a:rPr lang="pt-BR" altLang="pt-BR" sz="2400" dirty="0"/>
              <a:t> global da influenza é conduzida pela OMS através da Global Influenza </a:t>
            </a:r>
            <a:r>
              <a:rPr lang="pt-BR" altLang="pt-BR" sz="2400" dirty="0" err="1"/>
              <a:t>Surveilance</a:t>
            </a:r>
            <a:r>
              <a:rPr lang="pt-BR" altLang="pt-BR" sz="2400" dirty="0"/>
              <a:t> </a:t>
            </a:r>
            <a:r>
              <a:rPr lang="pt-BR" altLang="pt-BR" sz="2400" dirty="0" err="1"/>
              <a:t>and</a:t>
            </a:r>
            <a:r>
              <a:rPr lang="pt-BR" altLang="pt-BR" sz="2400" dirty="0"/>
              <a:t> Response System (GISRS) há 70 anos</a:t>
            </a:r>
          </a:p>
          <a:p>
            <a:pPr algn="just"/>
            <a:r>
              <a:rPr lang="pt-BR" altLang="pt-BR" sz="2400" dirty="0"/>
              <a:t>Evolução do vírus da gripe e fornece recomendações em áreas como diagnóstico laboratorial, vacinas, susceptibilidade antiviral e avaliação de risco</a:t>
            </a:r>
          </a:p>
          <a:p>
            <a:pPr algn="just"/>
            <a:r>
              <a:rPr lang="pt-BR" altLang="pt-BR" sz="2400" dirty="0"/>
              <a:t>Alerta global para o surgimento de vírus da gripe com potencial pandêmico</a:t>
            </a:r>
          </a:p>
        </p:txBody>
      </p:sp>
    </p:spTree>
    <p:extLst>
      <p:ext uri="{BB962C8B-B14F-4D97-AF65-F5344CB8AC3E}">
        <p14:creationId xmlns:p14="http://schemas.microsoft.com/office/powerpoint/2010/main" val="39156991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2347</TotalTime>
  <Words>1232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FiraSans-Book</vt:lpstr>
      <vt:lpstr>FiraSans-BookItalic</vt:lpstr>
      <vt:lpstr>Retrospectiva</vt:lpstr>
      <vt:lpstr>Reunião Nacional De  Síndromes Gripais</vt:lpstr>
      <vt:lpstr>Atualizações do INFOGRIPE durante a pandemia da COVID-19, como ferramenta de resposta a emergência</vt:lpstr>
      <vt:lpstr>Atualizações do INFOGRIPE durante a pandemia da COVID-19, como ferramenta de resposta a emergência</vt:lpstr>
      <vt:lpstr>Atualizações do INFOGRIPE durante a pandemia da COVID-19, como ferramenta de resposta a emergência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Vigilância Genômica FLU e SARS CoV2</vt:lpstr>
      <vt:lpstr>Atualização das orientações no âmbito da vigilância epidemiológica da COVID-19</vt:lpstr>
      <vt:lpstr>Atualização das orientações no âmbito da vigilância epidemiológica da COVID-19</vt:lpstr>
      <vt:lpstr>Antiviral Nirmatrelvir/Ritonavir em pacientes com COVID-19</vt:lpstr>
      <vt:lpstr>Uso de Sistemas de Informação e o que aprendemos sobre a vigilância integrada da COVID-19, Influenza e OVR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Nacional De  Síndromes Gripais</dc:title>
  <dc:creator>ANA BEATRIZ PAGLIARO</dc:creator>
  <cp:lastModifiedBy>ANA BEATRIZ PAGLIARO</cp:lastModifiedBy>
  <cp:revision>2</cp:revision>
  <dcterms:created xsi:type="dcterms:W3CDTF">2022-12-03T21:43:12Z</dcterms:created>
  <dcterms:modified xsi:type="dcterms:W3CDTF">2022-12-05T12:51:06Z</dcterms:modified>
</cp:coreProperties>
</file>